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63" r:id="rId5"/>
    <p:sldId id="262" r:id="rId6"/>
    <p:sldId id="261" r:id="rId7"/>
    <p:sldId id="260" r:id="rId8"/>
    <p:sldId id="259" r:id="rId9"/>
    <p:sldId id="264" r:id="rId10"/>
    <p:sldId id="265" r:id="rId11"/>
    <p:sldId id="258" r:id="rId12"/>
    <p:sldId id="266"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7DF995-6FE3-49C5-A207-D4539B5DF1B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341861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7DF995-6FE3-49C5-A207-D4539B5DF1B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276103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7DF995-6FE3-49C5-A207-D4539B5DF1B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415383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7DF995-6FE3-49C5-A207-D4539B5DF1B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323243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DF995-6FE3-49C5-A207-D4539B5DF1B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219454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7DF995-6FE3-49C5-A207-D4539B5DF1B8}"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125704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7DF995-6FE3-49C5-A207-D4539B5DF1B8}"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219317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7DF995-6FE3-49C5-A207-D4539B5DF1B8}"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293210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DF995-6FE3-49C5-A207-D4539B5DF1B8}"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236304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DF995-6FE3-49C5-A207-D4539B5DF1B8}"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140084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DF995-6FE3-49C5-A207-D4539B5DF1B8}"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0ACB2-2AAC-4A24-ACC7-8FAF3B87E4AE}" type="slidenum">
              <a:rPr lang="en-US" smtClean="0"/>
              <a:t>‹#›</a:t>
            </a:fld>
            <a:endParaRPr lang="en-US"/>
          </a:p>
        </p:txBody>
      </p:sp>
    </p:spTree>
    <p:extLst>
      <p:ext uri="{BB962C8B-B14F-4D97-AF65-F5344CB8AC3E}">
        <p14:creationId xmlns:p14="http://schemas.microsoft.com/office/powerpoint/2010/main" val="59875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DF995-6FE3-49C5-A207-D4539B5DF1B8}" type="datetimeFigureOut">
              <a:rPr lang="en-US" smtClean="0"/>
              <a:t>1/16/2021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0ACB2-2AAC-4A24-ACC7-8FAF3B87E4AE}" type="slidenum">
              <a:rPr lang="en-US" smtClean="0"/>
              <a:t>‹#›</a:t>
            </a:fld>
            <a:endParaRPr lang="en-US"/>
          </a:p>
        </p:txBody>
      </p:sp>
    </p:spTree>
    <p:extLst>
      <p:ext uri="{BB962C8B-B14F-4D97-AF65-F5344CB8AC3E}">
        <p14:creationId xmlns:p14="http://schemas.microsoft.com/office/powerpoint/2010/main" val="1792909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75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0594" y="1310700"/>
            <a:ext cx="8464731" cy="4154984"/>
          </a:xfrm>
          <a:prstGeom prst="rect">
            <a:avLst/>
          </a:prstGeom>
          <a:ln w="63500">
            <a:solidFill>
              <a:schemeClr val="bg1"/>
            </a:solidFill>
          </a:ln>
        </p:spPr>
        <p:txBody>
          <a:bodyPr wrap="square">
            <a:spAutoFit/>
          </a:bodyPr>
          <a:lstStyle/>
          <a:p>
            <a:pPr algn="ctr"/>
            <a:r>
              <a:rPr lang="en-US" sz="4400" b="1" dirty="0">
                <a:effectLst>
                  <a:outerShdw blurRad="38100" dist="38100" dir="2700000" algn="tl">
                    <a:schemeClr val="bg1"/>
                  </a:outerShdw>
                </a:effectLst>
                <a:latin typeface="Arial Black" panose="020B0A04020102020204" pitchFamily="34" charset="0"/>
                <a:cs typeface="Arial" panose="020B0604020202020204" pitchFamily="34" charset="0"/>
              </a:rPr>
              <a:t>Acts </a:t>
            </a:r>
            <a:r>
              <a:rPr lang="en-US" sz="4400" b="1" dirty="0" smtClean="0">
                <a:effectLst>
                  <a:outerShdw blurRad="38100" dist="38100" dir="2700000" algn="tl">
                    <a:schemeClr val="bg1"/>
                  </a:outerShdw>
                </a:effectLst>
                <a:latin typeface="Arial Black" panose="020B0A04020102020204" pitchFamily="34" charset="0"/>
                <a:cs typeface="Arial" panose="020B0604020202020204" pitchFamily="34" charset="0"/>
              </a:rPr>
              <a:t>4:29-31</a:t>
            </a:r>
          </a:p>
          <a:p>
            <a:pPr algn="just"/>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31</a:t>
            </a:r>
            <a:r>
              <a:rPr lang="en-US" sz="4400" b="1" dirty="0">
                <a:effectLst>
                  <a:outerShdw blurRad="38100" dist="38100" dir="2700000" algn="tl">
                    <a:schemeClr val="bg1"/>
                  </a:outerShdw>
                </a:effectLst>
                <a:latin typeface="Arial" panose="020B0604020202020204" pitchFamily="34" charset="0"/>
                <a:cs typeface="Arial" panose="020B0604020202020204" pitchFamily="34" charset="0"/>
              </a:rPr>
              <a:t> After this prayer, the meeting place shook, and they were all filled with the Holy Spirit. Then they preached the word of God with boldness. </a:t>
            </a:r>
          </a:p>
        </p:txBody>
      </p:sp>
    </p:spTree>
    <p:extLst>
      <p:ext uri="{BB962C8B-B14F-4D97-AF65-F5344CB8AC3E}">
        <p14:creationId xmlns:p14="http://schemas.microsoft.com/office/powerpoint/2010/main" val="363576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7548" y="631113"/>
            <a:ext cx="7391400" cy="5963171"/>
          </a:xfrm>
          <a:prstGeom prst="rect">
            <a:avLst/>
          </a:prstGeom>
        </p:spPr>
        <p:txBody>
          <a:bodyPr wrap="square">
            <a:spAutoFit/>
          </a:bodyPr>
          <a:lstStyle/>
          <a:p>
            <a:pPr algn="ctr"/>
            <a:r>
              <a:rPr lang="en-US" sz="4400" b="1" spc="-150" dirty="0">
                <a:effectLst>
                  <a:outerShdw blurRad="38100" dist="38100" dir="2700000" algn="tl">
                    <a:schemeClr val="bg1"/>
                  </a:outerShdw>
                </a:effectLst>
                <a:latin typeface="Arial Black" panose="020B0A04020102020204" pitchFamily="34" charset="0"/>
                <a:cs typeface="Arial" panose="020B0604020202020204" pitchFamily="34" charset="0"/>
              </a:rPr>
              <a:t>Acts </a:t>
            </a:r>
            <a:r>
              <a:rPr lang="en-US" sz="4400" b="1" spc="-150" dirty="0" smtClean="0">
                <a:effectLst>
                  <a:outerShdw blurRad="38100" dist="38100" dir="2700000" algn="tl">
                    <a:schemeClr val="bg1"/>
                  </a:outerShdw>
                </a:effectLst>
                <a:latin typeface="Arial Black" panose="020B0A04020102020204" pitchFamily="34" charset="0"/>
                <a:cs typeface="Arial" panose="020B0604020202020204" pitchFamily="34" charset="0"/>
              </a:rPr>
              <a:t>5:18-20</a:t>
            </a:r>
          </a:p>
          <a:p>
            <a:pPr algn="ctr">
              <a:lnSpc>
                <a:spcPts val="4500"/>
              </a:lnSpc>
            </a:pPr>
            <a:r>
              <a:rPr lang="en-US" sz="4400" b="1" spc="-300" dirty="0" smtClean="0">
                <a:effectLst>
                  <a:outerShdw blurRad="38100" dist="38100" dir="2700000" algn="tl">
                    <a:schemeClr val="bg1"/>
                  </a:outerShdw>
                </a:effectLst>
                <a:latin typeface="Arial" panose="020B0604020202020204" pitchFamily="34" charset="0"/>
                <a:cs typeface="Arial" panose="020B0604020202020204" pitchFamily="34" charset="0"/>
              </a:rPr>
              <a:t>They </a:t>
            </a:r>
            <a:r>
              <a:rPr lang="en-US" sz="4400" b="1" spc="-300" dirty="0">
                <a:effectLst>
                  <a:outerShdw blurRad="38100" dist="38100" dir="2700000" algn="tl">
                    <a:schemeClr val="bg1"/>
                  </a:outerShdw>
                </a:effectLst>
                <a:latin typeface="Arial" panose="020B0604020202020204" pitchFamily="34" charset="0"/>
                <a:cs typeface="Arial" panose="020B0604020202020204" pitchFamily="34" charset="0"/>
              </a:rPr>
              <a:t>arrested the apostles and put them in the public jail. </a:t>
            </a:r>
            <a:r>
              <a:rPr lang="en-US" sz="4400" b="1" spc="-300" baseline="30000" dirty="0">
                <a:effectLst>
                  <a:outerShdw blurRad="38100" dist="38100" dir="2700000" algn="tl">
                    <a:schemeClr val="bg1"/>
                  </a:outerShdw>
                </a:effectLst>
                <a:latin typeface="Arial" panose="020B0604020202020204" pitchFamily="34" charset="0"/>
                <a:cs typeface="Arial" panose="020B0604020202020204" pitchFamily="34" charset="0"/>
              </a:rPr>
              <a:t>19</a:t>
            </a:r>
            <a:r>
              <a:rPr lang="en-US" sz="4400" b="1" spc="-300" dirty="0">
                <a:effectLst>
                  <a:outerShdw blurRad="38100" dist="38100" dir="2700000" algn="tl">
                    <a:schemeClr val="bg1"/>
                  </a:outerShdw>
                </a:effectLst>
                <a:latin typeface="Arial" panose="020B0604020202020204" pitchFamily="34" charset="0"/>
                <a:cs typeface="Arial" panose="020B0604020202020204" pitchFamily="34" charset="0"/>
              </a:rPr>
              <a:t> But an angel of the Lord came at night, opened the gates of the jail, and brought them out. Then he told them, </a:t>
            </a:r>
            <a:r>
              <a:rPr lang="en-US" sz="4400" b="1" spc="-300" baseline="30000" dirty="0">
                <a:effectLst>
                  <a:outerShdw blurRad="38100" dist="38100" dir="2700000" algn="tl">
                    <a:schemeClr val="bg1"/>
                  </a:outerShdw>
                </a:effectLst>
                <a:latin typeface="Arial" panose="020B0604020202020204" pitchFamily="34" charset="0"/>
                <a:cs typeface="Arial" panose="020B0604020202020204" pitchFamily="34" charset="0"/>
              </a:rPr>
              <a:t>20</a:t>
            </a:r>
            <a:r>
              <a:rPr lang="en-US" sz="4400" b="1" spc="-300" dirty="0">
                <a:effectLst>
                  <a:outerShdw blurRad="38100" dist="38100" dir="2700000" algn="tl">
                    <a:schemeClr val="bg1"/>
                  </a:outerShdw>
                </a:effectLst>
                <a:latin typeface="Arial" panose="020B0604020202020204" pitchFamily="34" charset="0"/>
                <a:cs typeface="Arial" panose="020B0604020202020204" pitchFamily="34" charset="0"/>
              </a:rPr>
              <a:t> “Go to the Temple and give the people this message of life!”</a:t>
            </a:r>
          </a:p>
        </p:txBody>
      </p:sp>
    </p:spTree>
    <p:extLst>
      <p:ext uri="{BB962C8B-B14F-4D97-AF65-F5344CB8AC3E}">
        <p14:creationId xmlns:p14="http://schemas.microsoft.com/office/powerpoint/2010/main" val="208970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0262" y="2383024"/>
            <a:ext cx="8290560" cy="2400657"/>
          </a:xfrm>
          <a:prstGeom prst="rect">
            <a:avLst/>
          </a:prstGeom>
          <a:effectLst/>
        </p:spPr>
        <p:txBody>
          <a:bodyPr wrap="square">
            <a:spAutoFit/>
          </a:bodyPr>
          <a:lstStyle/>
          <a:p>
            <a:pPr marR="0" lvl="0" algn="ctr">
              <a:lnSpc>
                <a:spcPts val="6000"/>
              </a:lnSpc>
              <a:spcBef>
                <a:spcPts val="0"/>
              </a:spcBef>
              <a:spcAft>
                <a:spcPts val="0"/>
              </a:spcAft>
            </a:pPr>
            <a:r>
              <a:rPr lang="en-US" sz="4800" dirty="0" smtClean="0">
                <a:solidFill>
                  <a:srgbClr val="7A0026"/>
                </a:solidFill>
                <a:effectLst>
                  <a:outerShdw blurRad="38100" dist="38100" dir="2700000" algn="tl">
                    <a:schemeClr val="bg1"/>
                  </a:outerShdw>
                </a:effectLst>
                <a:latin typeface="Arial Black" panose="020B0A04020102020204" pitchFamily="34" charset="0"/>
              </a:rPr>
              <a:t>1. Spiritual </a:t>
            </a:r>
            <a:r>
              <a:rPr lang="en-US" sz="4800" dirty="0">
                <a:solidFill>
                  <a:srgbClr val="7A0026"/>
                </a:solidFill>
                <a:effectLst>
                  <a:outerShdw blurRad="38100" dist="38100" dir="2700000" algn="tl">
                    <a:schemeClr val="bg1"/>
                  </a:outerShdw>
                </a:effectLst>
                <a:latin typeface="Arial Black" panose="020B0A04020102020204" pitchFamily="34" charset="0"/>
              </a:rPr>
              <a:t>Boldness </a:t>
            </a:r>
            <a:r>
              <a:rPr lang="en-US" sz="4800" dirty="0" smtClean="0">
                <a:solidFill>
                  <a:srgbClr val="7A0026"/>
                </a:solidFill>
                <a:effectLst>
                  <a:outerShdw blurRad="38100" dist="38100" dir="2700000" algn="tl">
                    <a:schemeClr val="bg1"/>
                  </a:outerShdw>
                </a:effectLst>
                <a:latin typeface="Arial Black" panose="020B0A04020102020204" pitchFamily="34" charset="0"/>
              </a:rPr>
              <a:t> almost </a:t>
            </a:r>
            <a:r>
              <a:rPr lang="en-US" sz="4800" dirty="0">
                <a:solidFill>
                  <a:srgbClr val="7A0026"/>
                </a:solidFill>
                <a:effectLst>
                  <a:outerShdw blurRad="38100" dist="38100" dir="2700000" algn="tl">
                    <a:schemeClr val="bg1"/>
                  </a:outerShdw>
                </a:effectLst>
                <a:latin typeface="Arial Black" panose="020B0A04020102020204" pitchFamily="34" charset="0"/>
              </a:rPr>
              <a:t>always triggers </a:t>
            </a:r>
            <a:r>
              <a:rPr lang="en-US" sz="4800" dirty="0" smtClean="0">
                <a:solidFill>
                  <a:srgbClr val="7A0026"/>
                </a:solidFill>
                <a:effectLst>
                  <a:outerShdw blurRad="38100" dist="38100" dir="2700000" algn="tl">
                    <a:schemeClr val="bg1"/>
                  </a:outerShdw>
                </a:effectLst>
                <a:latin typeface="Arial Black" panose="020B0A04020102020204" pitchFamily="34" charset="0"/>
              </a:rPr>
              <a:t>spiritual </a:t>
            </a:r>
            <a:r>
              <a:rPr lang="en-US" sz="4800" u="sng" dirty="0">
                <a:solidFill>
                  <a:srgbClr val="7A0026"/>
                </a:solidFill>
                <a:effectLst>
                  <a:outerShdw blurRad="38100" dist="38100" dir="2700000" algn="tl">
                    <a:schemeClr val="bg1"/>
                  </a:outerShdw>
                </a:effectLst>
                <a:latin typeface="Arial Black" panose="020B0A04020102020204" pitchFamily="34" charset="0"/>
              </a:rPr>
              <a:t>opposition</a:t>
            </a:r>
            <a:r>
              <a:rPr lang="en-US" sz="4800" dirty="0">
                <a:solidFill>
                  <a:srgbClr val="7A0026"/>
                </a:solidFill>
                <a:effectLst>
                  <a:outerShdw blurRad="38100" dist="38100" dir="2700000" algn="tl">
                    <a:schemeClr val="bg1"/>
                  </a:outerShdw>
                </a:effectLst>
                <a:latin typeface="Arial Black" panose="020B0A04020102020204" pitchFamily="34" charset="0"/>
              </a:rPr>
              <a:t>.</a:t>
            </a:r>
          </a:p>
        </p:txBody>
      </p:sp>
      <p:sp>
        <p:nvSpPr>
          <p:cNvPr id="5" name="Rectangle 4"/>
          <p:cNvSpPr/>
          <p:nvPr/>
        </p:nvSpPr>
        <p:spPr>
          <a:xfrm>
            <a:off x="748937" y="5177638"/>
            <a:ext cx="7689669" cy="830997"/>
          </a:xfrm>
          <a:prstGeom prst="rect">
            <a:avLst/>
          </a:prstGeom>
          <a:solidFill>
            <a:srgbClr val="7A0026"/>
          </a:solidFill>
        </p:spPr>
        <p:txBody>
          <a:bodyPr wrap="square">
            <a:spAutoFit/>
          </a:bodyPr>
          <a:lstStyle/>
          <a:p>
            <a:pPr algn="ctr"/>
            <a:r>
              <a:rPr lang="en-US" sz="48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Acts </a:t>
            </a:r>
            <a:r>
              <a:rPr lang="en-US" sz="48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5:18</a:t>
            </a:r>
          </a:p>
        </p:txBody>
      </p:sp>
    </p:spTree>
    <p:extLst>
      <p:ext uri="{BB962C8B-B14F-4D97-AF65-F5344CB8AC3E}">
        <p14:creationId xmlns:p14="http://schemas.microsoft.com/office/powerpoint/2010/main" val="14941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48937" y="5177638"/>
            <a:ext cx="7689669" cy="830997"/>
          </a:xfrm>
          <a:prstGeom prst="rect">
            <a:avLst/>
          </a:prstGeom>
          <a:solidFill>
            <a:srgbClr val="7A0026"/>
          </a:solidFill>
        </p:spPr>
        <p:txBody>
          <a:bodyPr wrap="square">
            <a:spAutoFit/>
          </a:bodyPr>
          <a:lstStyle/>
          <a:p>
            <a:pPr algn="ctr"/>
            <a:r>
              <a:rPr lang="en-US" sz="48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Acts 5:19</a:t>
            </a:r>
            <a:endParaRPr lang="en-US" sz="48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2" name="Rectangle 1"/>
          <p:cNvSpPr/>
          <p:nvPr/>
        </p:nvSpPr>
        <p:spPr>
          <a:xfrm>
            <a:off x="748937" y="2318435"/>
            <a:ext cx="7689669" cy="2308324"/>
          </a:xfrm>
          <a:prstGeom prst="rect">
            <a:avLst/>
          </a:prstGeom>
        </p:spPr>
        <p:txBody>
          <a:bodyPr wrap="square">
            <a:spAutoFit/>
          </a:bodyPr>
          <a:lstStyle/>
          <a:p>
            <a:pPr algn="ctr"/>
            <a:r>
              <a:rPr lang="en-US" sz="4800" dirty="0" smtClean="0">
                <a:solidFill>
                  <a:srgbClr val="7A0026"/>
                </a:solidFill>
                <a:effectLst>
                  <a:outerShdw blurRad="38100" dist="38100" dir="2700000" algn="tl">
                    <a:schemeClr val="bg1"/>
                  </a:outerShdw>
                </a:effectLst>
                <a:latin typeface="Arial Black" panose="020B0A04020102020204" pitchFamily="34" charset="0"/>
              </a:rPr>
              <a:t>2. Spiritual Boldness </a:t>
            </a:r>
            <a:r>
              <a:rPr lang="en-US" sz="4800" dirty="0">
                <a:solidFill>
                  <a:srgbClr val="7A0026"/>
                </a:solidFill>
                <a:effectLst>
                  <a:outerShdw blurRad="38100" dist="38100" dir="2700000" algn="tl">
                    <a:schemeClr val="bg1"/>
                  </a:outerShdw>
                </a:effectLst>
                <a:latin typeface="Arial Black" panose="020B0A04020102020204" pitchFamily="34" charset="0"/>
              </a:rPr>
              <a:t>often releases God’s </a:t>
            </a:r>
            <a:r>
              <a:rPr lang="en-US" sz="4800" u="sng" dirty="0" smtClean="0">
                <a:solidFill>
                  <a:srgbClr val="7A0026"/>
                </a:solidFill>
                <a:effectLst>
                  <a:outerShdw blurRad="38100" dist="38100" dir="2700000" algn="tl">
                    <a:schemeClr val="bg1"/>
                  </a:outerShdw>
                </a:effectLst>
                <a:latin typeface="Arial Black" panose="020B0A04020102020204" pitchFamily="34" charset="0"/>
              </a:rPr>
              <a:t>Miracles</a:t>
            </a:r>
            <a:r>
              <a:rPr lang="en-US" sz="4800" dirty="0">
                <a:solidFill>
                  <a:srgbClr val="7A0026"/>
                </a:solidFill>
                <a:effectLst>
                  <a:outerShdw blurRad="38100" dist="38100" dir="2700000" algn="tl">
                    <a:schemeClr val="bg1"/>
                  </a:outerShdw>
                </a:effectLst>
                <a:latin typeface="Arial Black" panose="020B0A04020102020204" pitchFamily="34" charset="0"/>
              </a:rPr>
              <a:t>.</a:t>
            </a:r>
          </a:p>
        </p:txBody>
      </p:sp>
    </p:spTree>
    <p:extLst>
      <p:ext uri="{BB962C8B-B14F-4D97-AF65-F5344CB8AC3E}">
        <p14:creationId xmlns:p14="http://schemas.microsoft.com/office/powerpoint/2010/main" val="13331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48937" y="5177638"/>
            <a:ext cx="7689669" cy="830997"/>
          </a:xfrm>
          <a:prstGeom prst="rect">
            <a:avLst/>
          </a:prstGeom>
          <a:solidFill>
            <a:srgbClr val="7A0026"/>
          </a:solidFill>
        </p:spPr>
        <p:txBody>
          <a:bodyPr wrap="square">
            <a:spAutoFit/>
          </a:bodyPr>
          <a:lstStyle/>
          <a:p>
            <a:pPr algn="ctr"/>
            <a:r>
              <a:rPr lang="en-US" sz="48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Acts 5:20-21</a:t>
            </a:r>
            <a:endParaRPr lang="en-US" sz="48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2" name="Rectangle 1"/>
          <p:cNvSpPr/>
          <p:nvPr/>
        </p:nvSpPr>
        <p:spPr>
          <a:xfrm>
            <a:off x="748937" y="2318435"/>
            <a:ext cx="7689669" cy="1569660"/>
          </a:xfrm>
          <a:prstGeom prst="rect">
            <a:avLst/>
          </a:prstGeom>
        </p:spPr>
        <p:txBody>
          <a:bodyPr wrap="square">
            <a:spAutoFit/>
          </a:bodyPr>
          <a:lstStyle/>
          <a:p>
            <a:pPr algn="ctr"/>
            <a:r>
              <a:rPr lang="en-US" sz="4800" dirty="0">
                <a:solidFill>
                  <a:srgbClr val="7A0026"/>
                </a:solidFill>
                <a:effectLst>
                  <a:outerShdw blurRad="38100" dist="38100" dir="2700000" algn="tl">
                    <a:schemeClr val="bg1"/>
                  </a:outerShdw>
                </a:effectLst>
                <a:latin typeface="Arial Black" panose="020B0A04020102020204" pitchFamily="34" charset="0"/>
              </a:rPr>
              <a:t>3</a:t>
            </a:r>
            <a:r>
              <a:rPr lang="en-US" sz="4800" dirty="0" smtClean="0">
                <a:solidFill>
                  <a:srgbClr val="7A0026"/>
                </a:solidFill>
                <a:effectLst>
                  <a:outerShdw blurRad="38100" dist="38100" dir="2700000" algn="tl">
                    <a:schemeClr val="bg1"/>
                  </a:outerShdw>
                </a:effectLst>
                <a:latin typeface="Arial Black" panose="020B0A04020102020204" pitchFamily="34" charset="0"/>
              </a:rPr>
              <a:t>. Spiritual Boldness always requires </a:t>
            </a:r>
            <a:r>
              <a:rPr lang="en-US" sz="4800" u="sng" dirty="0" smtClean="0">
                <a:solidFill>
                  <a:srgbClr val="7A0026"/>
                </a:solidFill>
                <a:effectLst>
                  <a:outerShdw blurRad="38100" dist="38100" dir="2700000" algn="tl">
                    <a:schemeClr val="bg1"/>
                  </a:outerShdw>
                </a:effectLst>
                <a:latin typeface="Arial Black" panose="020B0A04020102020204" pitchFamily="34" charset="0"/>
              </a:rPr>
              <a:t>Faith</a:t>
            </a:r>
            <a:r>
              <a:rPr lang="en-US" sz="4800" dirty="0" smtClean="0">
                <a:solidFill>
                  <a:srgbClr val="7A0026"/>
                </a:solidFill>
                <a:effectLst>
                  <a:outerShdw blurRad="38100" dist="38100" dir="2700000" algn="tl">
                    <a:schemeClr val="bg1"/>
                  </a:outerShdw>
                </a:effectLst>
                <a:latin typeface="Arial Black" panose="020B0A04020102020204" pitchFamily="34" charset="0"/>
              </a:rPr>
              <a:t>.</a:t>
            </a:r>
            <a:endParaRPr lang="en-US" sz="4800" dirty="0">
              <a:solidFill>
                <a:srgbClr val="7A0026"/>
              </a:solidFill>
              <a:effectLst>
                <a:outerShdw blurRad="38100" dist="38100" dir="2700000" algn="tl">
                  <a:schemeClr val="bg1"/>
                </a:outerShdw>
              </a:effectLst>
              <a:latin typeface="Arial Black" panose="020B0A04020102020204" pitchFamily="34" charset="0"/>
            </a:endParaRPr>
          </a:p>
        </p:txBody>
      </p:sp>
    </p:spTree>
    <p:extLst>
      <p:ext uri="{BB962C8B-B14F-4D97-AF65-F5344CB8AC3E}">
        <p14:creationId xmlns:p14="http://schemas.microsoft.com/office/powerpoint/2010/main" val="1617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83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81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6215" y="2490800"/>
            <a:ext cx="4243469" cy="923330"/>
          </a:xfrm>
          <a:prstGeom prst="rect">
            <a:avLst/>
          </a:prstGeom>
        </p:spPr>
        <p:txBody>
          <a:bodyPr wrap="none">
            <a:spAutoFit/>
          </a:bodyPr>
          <a:lstStyle/>
          <a:p>
            <a:r>
              <a:rPr lang="en-US" sz="5400" spc="-150" dirty="0" smtClean="0">
                <a:solidFill>
                  <a:srgbClr val="7A0026"/>
                </a:solidFill>
                <a:effectLst>
                  <a:outerShdw blurRad="38100" dist="38100" dir="2700000" algn="tl">
                    <a:schemeClr val="bg1"/>
                  </a:outerShdw>
                </a:effectLst>
                <a:latin typeface="Arial Black" panose="020B0A04020102020204" pitchFamily="34" charset="0"/>
              </a:rPr>
              <a:t>Acts </a:t>
            </a:r>
            <a:r>
              <a:rPr lang="en-US" sz="5400" spc="-150" dirty="0">
                <a:solidFill>
                  <a:srgbClr val="7A0026"/>
                </a:solidFill>
                <a:effectLst>
                  <a:outerShdw blurRad="38100" dist="38100" dir="2700000" algn="tl">
                    <a:schemeClr val="bg1"/>
                  </a:outerShdw>
                </a:effectLst>
                <a:latin typeface="Arial Black" panose="020B0A04020102020204" pitchFamily="34" charset="0"/>
              </a:rPr>
              <a:t>3:1-10</a:t>
            </a:r>
          </a:p>
        </p:txBody>
      </p:sp>
    </p:spTree>
    <p:extLst>
      <p:ext uri="{BB962C8B-B14F-4D97-AF65-F5344CB8AC3E}">
        <p14:creationId xmlns:p14="http://schemas.microsoft.com/office/powerpoint/2010/main" val="880941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335" y="583590"/>
            <a:ext cx="7335520" cy="5509200"/>
          </a:xfrm>
          <a:prstGeom prst="rect">
            <a:avLst/>
          </a:prstGeom>
          <a:ln w="63500" cmpd="sng">
            <a:solidFill>
              <a:schemeClr val="bg1"/>
            </a:solidFill>
          </a:ln>
        </p:spPr>
        <p:txBody>
          <a:bodyPr wrap="square">
            <a:spAutoFit/>
          </a:bodyPr>
          <a:lstStyle/>
          <a:p>
            <a:pPr algn="ctr"/>
            <a:r>
              <a:rPr lang="en-US" sz="4400" b="1" dirty="0">
                <a:effectLst>
                  <a:outerShdw blurRad="38100" dist="50800" dir="2700000" algn="tl">
                    <a:schemeClr val="bg1"/>
                  </a:outerShdw>
                </a:effectLst>
                <a:latin typeface="Arial Black" panose="020B0A04020102020204" pitchFamily="34" charset="0"/>
                <a:cs typeface="Arial" panose="020B0604020202020204" pitchFamily="34" charset="0"/>
              </a:rPr>
              <a:t>ACTS </a:t>
            </a:r>
            <a:r>
              <a:rPr lang="en-US" sz="4400" b="1" dirty="0" smtClean="0">
                <a:effectLst>
                  <a:outerShdw blurRad="38100" dist="50800" dir="2700000" algn="tl">
                    <a:schemeClr val="bg1"/>
                  </a:outerShdw>
                </a:effectLst>
                <a:latin typeface="Arial Black" panose="020B0A04020102020204" pitchFamily="34" charset="0"/>
                <a:cs typeface="Arial" panose="020B0604020202020204" pitchFamily="34" charset="0"/>
              </a:rPr>
              <a:t>4:10</a:t>
            </a:r>
          </a:p>
          <a:p>
            <a:pPr algn="ctr"/>
            <a:r>
              <a:rPr lang="en-US" sz="4400" b="1" spc="-150" dirty="0" smtClean="0">
                <a:effectLst>
                  <a:outerShdw blurRad="38100" dist="50800" dir="2700000" algn="tl">
                    <a:schemeClr val="bg1"/>
                  </a:outerShdw>
                </a:effectLst>
                <a:latin typeface="Arial" panose="020B0604020202020204" pitchFamily="34" charset="0"/>
                <a:cs typeface="Arial" panose="020B0604020202020204" pitchFamily="34" charset="0"/>
              </a:rPr>
              <a:t>Let </a:t>
            </a:r>
            <a:r>
              <a:rPr lang="en-US" sz="4400" b="1" spc="-150" dirty="0">
                <a:effectLst>
                  <a:outerShdw blurRad="38100" dist="50800" dir="2700000" algn="tl">
                    <a:schemeClr val="bg1"/>
                  </a:outerShdw>
                </a:effectLst>
                <a:latin typeface="Arial" panose="020B0604020202020204" pitchFamily="34" charset="0"/>
                <a:cs typeface="Arial" panose="020B0604020202020204" pitchFamily="34" charset="0"/>
              </a:rPr>
              <a:t>me clearly state to all of you and to all the people of Israel that he was healed by the powerful name of Jesus Christ the Nazarene, the man you crucified but whom God raised from the dead</a:t>
            </a:r>
            <a:r>
              <a:rPr lang="en-US" sz="4400" b="1" spc="-150" dirty="0" smtClean="0">
                <a:effectLst>
                  <a:outerShdw blurRad="38100" dist="50800" dir="2700000" algn="tl">
                    <a:schemeClr val="bg1"/>
                  </a:outerShdw>
                </a:effectLst>
                <a:latin typeface="Arial" panose="020B0604020202020204" pitchFamily="34" charset="0"/>
                <a:cs typeface="Arial" panose="020B0604020202020204" pitchFamily="34" charset="0"/>
              </a:rPr>
              <a:t>.</a:t>
            </a:r>
            <a:endParaRPr lang="en-US" sz="4400" b="1" spc="-150" dirty="0">
              <a:effectLst>
                <a:outerShdw blurRad="38100" dist="50800" dir="2700000" algn="tl">
                  <a:schemeClr val="bg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26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2047" y="661239"/>
            <a:ext cx="7262948" cy="5509200"/>
          </a:xfrm>
          <a:prstGeom prst="rect">
            <a:avLst/>
          </a:prstGeom>
          <a:ln w="63500">
            <a:solidFill>
              <a:schemeClr val="bg1"/>
            </a:solidFill>
          </a:ln>
        </p:spPr>
        <p:txBody>
          <a:bodyPr wrap="square">
            <a:spAutoFit/>
          </a:bodyPr>
          <a:lstStyle/>
          <a:p>
            <a:pPr algn="ctr"/>
            <a:r>
              <a:rPr lang="en-US" sz="4400" b="1" spc="-150" dirty="0">
                <a:effectLst>
                  <a:outerShdw blurRad="38100" dist="50800" dir="2700000" algn="tl">
                    <a:schemeClr val="bg1"/>
                  </a:outerShdw>
                </a:effectLst>
                <a:latin typeface="Arial Black" panose="020B0A04020102020204" pitchFamily="34" charset="0"/>
                <a:cs typeface="Arial" panose="020B0604020202020204" pitchFamily="34" charset="0"/>
              </a:rPr>
              <a:t>ACTS </a:t>
            </a:r>
            <a:r>
              <a:rPr lang="en-US" sz="4400" b="1" spc="-150" dirty="0" smtClean="0">
                <a:effectLst>
                  <a:outerShdw blurRad="38100" dist="50800" dir="2700000" algn="tl">
                    <a:schemeClr val="bg1"/>
                  </a:outerShdw>
                </a:effectLst>
                <a:latin typeface="Arial Black" panose="020B0A04020102020204" pitchFamily="34" charset="0"/>
                <a:cs typeface="Arial" panose="020B0604020202020204" pitchFamily="34" charset="0"/>
              </a:rPr>
              <a:t>4:13</a:t>
            </a:r>
          </a:p>
          <a:p>
            <a:pPr algn="ctr"/>
            <a:r>
              <a:rPr lang="en-US" sz="4400" b="1" spc="-150" dirty="0" smtClean="0">
                <a:effectLst>
                  <a:outerShdw blurRad="38100" dist="50800" dir="2700000" algn="tl">
                    <a:schemeClr val="bg1"/>
                  </a:outerShdw>
                </a:effectLst>
                <a:latin typeface="Arial" panose="020B0604020202020204" pitchFamily="34" charset="0"/>
                <a:cs typeface="Arial" panose="020B0604020202020204" pitchFamily="34" charset="0"/>
              </a:rPr>
              <a:t>The </a:t>
            </a:r>
            <a:r>
              <a:rPr lang="en-US" sz="4400" b="1" spc="-150" dirty="0">
                <a:effectLst>
                  <a:outerShdw blurRad="38100" dist="50800" dir="2700000" algn="tl">
                    <a:schemeClr val="bg1"/>
                  </a:outerShdw>
                </a:effectLst>
                <a:latin typeface="Arial" panose="020B0604020202020204" pitchFamily="34" charset="0"/>
                <a:cs typeface="Arial" panose="020B0604020202020204" pitchFamily="34" charset="0"/>
              </a:rPr>
              <a:t>members of the council were amazed when they saw the boldness of Peter and John, for they could see that they were ordinary men with no special training in the Scriptures. </a:t>
            </a:r>
          </a:p>
        </p:txBody>
      </p:sp>
    </p:spTree>
    <p:extLst>
      <p:ext uri="{BB962C8B-B14F-4D97-AF65-F5344CB8AC3E}">
        <p14:creationId xmlns:p14="http://schemas.microsoft.com/office/powerpoint/2010/main" val="3469811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462" y="953979"/>
            <a:ext cx="7184570" cy="1569660"/>
          </a:xfrm>
          <a:prstGeom prst="rect">
            <a:avLst/>
          </a:prstGeom>
        </p:spPr>
        <p:txBody>
          <a:bodyPr wrap="square">
            <a:spAutoFit/>
          </a:bodyPr>
          <a:lstStyle/>
          <a:p>
            <a:pPr algn="ctr"/>
            <a:r>
              <a:rPr lang="en-US" sz="4800" b="1" spc="-100" dirty="0" smtClean="0">
                <a:effectLst>
                  <a:outerShdw blurRad="38100" dist="38100" dir="2700000" algn="tl">
                    <a:schemeClr val="bg1"/>
                  </a:outerShdw>
                </a:effectLst>
                <a:latin typeface="Arial" panose="020B0604020202020204" pitchFamily="34" charset="0"/>
                <a:ea typeface="Times New Roman" panose="02020603050405020304" pitchFamily="18" charset="0"/>
                <a:cs typeface="Arial" panose="020B0604020202020204" pitchFamily="34" charset="0"/>
              </a:rPr>
              <a:t>“...amazed because they were </a:t>
            </a:r>
            <a:r>
              <a:rPr lang="en-US" sz="4800" b="1" u="sng" spc="-100" dirty="0" smtClean="0">
                <a:effectLst>
                  <a:outerShdw blurRad="38100" dist="38100" dir="2700000" algn="tl">
                    <a:schemeClr val="bg1"/>
                  </a:outerShdw>
                </a:effectLst>
                <a:latin typeface="Arial" panose="020B0604020202020204" pitchFamily="34" charset="0"/>
                <a:ea typeface="Times New Roman" panose="02020603050405020304" pitchFamily="18" charset="0"/>
                <a:cs typeface="Arial" panose="020B0604020202020204" pitchFamily="34" charset="0"/>
              </a:rPr>
              <a:t>ordinary</a:t>
            </a:r>
            <a:r>
              <a:rPr lang="en-US" sz="4800" b="1" spc="-100" dirty="0" smtClean="0">
                <a:effectLst>
                  <a:outerShdw blurRad="38100" dist="38100" dir="2700000" algn="tl">
                    <a:schemeClr val="bg1"/>
                  </a:outerShdw>
                </a:effectLst>
                <a:latin typeface="Arial" panose="020B0604020202020204" pitchFamily="34" charset="0"/>
                <a:ea typeface="Times New Roman" panose="02020603050405020304" pitchFamily="18" charset="0"/>
                <a:cs typeface="Arial" panose="020B0604020202020204" pitchFamily="34" charset="0"/>
              </a:rPr>
              <a:t> men”</a:t>
            </a:r>
          </a:p>
        </p:txBody>
      </p:sp>
      <p:sp>
        <p:nvSpPr>
          <p:cNvPr id="3" name="Rectangle 2"/>
          <p:cNvSpPr/>
          <p:nvPr/>
        </p:nvSpPr>
        <p:spPr>
          <a:xfrm>
            <a:off x="1863633" y="3306132"/>
            <a:ext cx="6836227" cy="1661993"/>
          </a:xfrm>
          <a:prstGeom prst="rect">
            <a:avLst/>
          </a:prstGeom>
          <a:ln w="63500">
            <a:solidFill>
              <a:schemeClr val="bg1"/>
            </a:solidFill>
          </a:ln>
        </p:spPr>
        <p:txBody>
          <a:bodyPr wrap="square">
            <a:spAutoFit/>
          </a:bodyPr>
          <a:lstStyle/>
          <a:p>
            <a:pPr algn="ctr"/>
            <a:r>
              <a:rPr lang="en-US" sz="4800" b="1" u="sng" spc="-100" dirty="0" smtClean="0">
                <a:solidFill>
                  <a:srgbClr val="7A0026"/>
                </a:solidFill>
                <a:effectLst>
                  <a:outerShdw blurRad="38100" dist="38100" dir="2700000" algn="tl">
                    <a:schemeClr val="bg1"/>
                  </a:outerShdw>
                </a:effectLst>
                <a:latin typeface="Arial Black" panose="020B0A04020102020204" pitchFamily="34" charset="0"/>
                <a:ea typeface="Times New Roman" panose="02020603050405020304" pitchFamily="18" charset="0"/>
              </a:rPr>
              <a:t>Greek for Ordinary: </a:t>
            </a:r>
          </a:p>
          <a:p>
            <a:pPr algn="ctr"/>
            <a:r>
              <a:rPr lang="en-US" sz="5400" b="1" spc="-100" dirty="0" smtClean="0">
                <a:solidFill>
                  <a:srgbClr val="7A0026"/>
                </a:solidFill>
                <a:effectLst>
                  <a:outerShdw blurRad="38100" dist="38100" dir="2700000" algn="tl">
                    <a:schemeClr val="bg1"/>
                  </a:outerShdw>
                </a:effectLst>
                <a:latin typeface="Arial Black" panose="020B0A04020102020204" pitchFamily="34" charset="0"/>
                <a:ea typeface="Times New Roman" panose="02020603050405020304" pitchFamily="18" charset="0"/>
              </a:rPr>
              <a:t>IDIOTES</a:t>
            </a:r>
            <a:endParaRPr lang="en-US" sz="5400" b="1" dirty="0">
              <a:solidFill>
                <a:srgbClr val="7A0026"/>
              </a:solidFill>
              <a:effectLst>
                <a:outerShdw blurRad="38100" dist="38100" dir="2700000" algn="tl">
                  <a:schemeClr val="bg1"/>
                </a:outerShdw>
              </a:effectLst>
              <a:latin typeface="Arial Black" panose="020B0A04020102020204" pitchFamily="34" charset="0"/>
            </a:endParaRPr>
          </a:p>
        </p:txBody>
      </p:sp>
    </p:spTree>
    <p:extLst>
      <p:ext uri="{BB962C8B-B14F-4D97-AF65-F5344CB8AC3E}">
        <p14:creationId xmlns:p14="http://schemas.microsoft.com/office/powerpoint/2010/main" val="404239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9132" y="1130665"/>
            <a:ext cx="7175862" cy="4154984"/>
          </a:xfrm>
          <a:prstGeom prst="rect">
            <a:avLst/>
          </a:prstGeom>
          <a:ln w="63500">
            <a:solidFill>
              <a:schemeClr val="bg1"/>
            </a:solidFill>
          </a:ln>
        </p:spPr>
        <p:txBody>
          <a:bodyPr wrap="square">
            <a:spAutoFit/>
          </a:bodyPr>
          <a:lstStyle/>
          <a:p>
            <a:pPr algn="ctr"/>
            <a:r>
              <a:rPr lang="en-US" sz="4400" b="1" dirty="0">
                <a:effectLst>
                  <a:outerShdw blurRad="38100" dist="38100" dir="2700000" algn="tl">
                    <a:schemeClr val="bg1"/>
                  </a:outerShdw>
                </a:effectLst>
                <a:latin typeface="Arial Black" panose="020B0A04020102020204" pitchFamily="34" charset="0"/>
                <a:cs typeface="Arial" panose="020B0604020202020204" pitchFamily="34" charset="0"/>
              </a:rPr>
              <a:t>ACTS </a:t>
            </a:r>
            <a:r>
              <a:rPr lang="en-US" sz="4400" b="1" dirty="0" smtClean="0">
                <a:effectLst>
                  <a:outerShdw blurRad="38100" dist="38100" dir="2700000" algn="tl">
                    <a:schemeClr val="bg1"/>
                  </a:outerShdw>
                </a:effectLst>
                <a:latin typeface="Arial Black" panose="020B0A04020102020204" pitchFamily="34" charset="0"/>
                <a:cs typeface="Arial" panose="020B0604020202020204" pitchFamily="34" charset="0"/>
              </a:rPr>
              <a:t>4:29</a:t>
            </a:r>
          </a:p>
          <a:p>
            <a:pPr algn="ctr"/>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And </a:t>
            </a:r>
            <a:r>
              <a:rPr lang="en-US" sz="4400" b="1" dirty="0">
                <a:effectLst>
                  <a:outerShdw blurRad="38100" dist="38100" dir="2700000" algn="tl">
                    <a:schemeClr val="bg1"/>
                  </a:outerShdw>
                </a:effectLst>
                <a:latin typeface="Arial" panose="020B0604020202020204" pitchFamily="34" charset="0"/>
                <a:cs typeface="Arial" panose="020B0604020202020204" pitchFamily="34" charset="0"/>
              </a:rPr>
              <a:t>now, </a:t>
            </a:r>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Oh </a:t>
            </a:r>
            <a:r>
              <a:rPr lang="en-US" sz="4400" b="1" dirty="0">
                <a:effectLst>
                  <a:outerShdw blurRad="38100" dist="38100" dir="2700000" algn="tl">
                    <a:schemeClr val="bg1"/>
                  </a:outerShdw>
                </a:effectLst>
                <a:latin typeface="Arial" panose="020B0604020202020204" pitchFamily="34" charset="0"/>
                <a:cs typeface="Arial" panose="020B0604020202020204" pitchFamily="34" charset="0"/>
              </a:rPr>
              <a:t>Lord, hear their threats, </a:t>
            </a:r>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and </a:t>
            </a:r>
            <a:r>
              <a:rPr lang="en-US" sz="4400" b="1" dirty="0">
                <a:effectLst>
                  <a:outerShdw blurRad="38100" dist="38100" dir="2700000" algn="tl">
                    <a:schemeClr val="bg1"/>
                  </a:outerShdw>
                </a:effectLst>
                <a:latin typeface="Arial" panose="020B0604020202020204" pitchFamily="34" charset="0"/>
                <a:cs typeface="Arial" panose="020B0604020202020204" pitchFamily="34" charset="0"/>
              </a:rPr>
              <a:t>give us, your servants, great boldness in preaching your word</a:t>
            </a:r>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a:t>
            </a:r>
            <a:endParaRPr lang="en-US" sz="4400" b="1" dirty="0">
              <a:effectLst>
                <a:outerShdw blurRad="38100" dist="38100" dir="2700000" algn="tl">
                  <a:schemeClr val="bg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749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1933" y="1469873"/>
            <a:ext cx="7992534" cy="3477875"/>
          </a:xfrm>
          <a:prstGeom prst="rect">
            <a:avLst/>
          </a:prstGeom>
          <a:ln w="63500">
            <a:solidFill>
              <a:schemeClr val="bg1"/>
            </a:solidFill>
          </a:ln>
        </p:spPr>
        <p:txBody>
          <a:bodyPr wrap="square">
            <a:spAutoFit/>
          </a:bodyPr>
          <a:lstStyle/>
          <a:p>
            <a:pPr algn="ctr"/>
            <a:r>
              <a:rPr lang="en-US" sz="4400" b="1" dirty="0">
                <a:effectLst>
                  <a:outerShdw blurRad="38100" dist="38100" dir="2700000" algn="tl">
                    <a:schemeClr val="bg1"/>
                  </a:outerShdw>
                </a:effectLst>
                <a:latin typeface="Arial Black" panose="020B0A04020102020204" pitchFamily="34" charset="0"/>
                <a:cs typeface="Arial" panose="020B0604020202020204" pitchFamily="34" charset="0"/>
              </a:rPr>
              <a:t>Acts </a:t>
            </a:r>
            <a:r>
              <a:rPr lang="en-US" sz="4400" b="1" dirty="0" smtClean="0">
                <a:effectLst>
                  <a:outerShdw blurRad="38100" dist="38100" dir="2700000" algn="tl">
                    <a:schemeClr val="bg1"/>
                  </a:outerShdw>
                </a:effectLst>
                <a:latin typeface="Arial Black" panose="020B0A04020102020204" pitchFamily="34" charset="0"/>
                <a:cs typeface="Arial" panose="020B0604020202020204" pitchFamily="34" charset="0"/>
              </a:rPr>
              <a:t>4:29-31</a:t>
            </a:r>
          </a:p>
          <a:p>
            <a:pPr algn="just"/>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And </a:t>
            </a:r>
            <a:r>
              <a:rPr lang="en-US" sz="4400" b="1" dirty="0">
                <a:effectLst>
                  <a:outerShdw blurRad="38100" dist="38100" dir="2700000" algn="tl">
                    <a:schemeClr val="bg1"/>
                  </a:outerShdw>
                </a:effectLst>
                <a:latin typeface="Arial" panose="020B0604020202020204" pitchFamily="34" charset="0"/>
                <a:cs typeface="Arial" panose="020B0604020202020204" pitchFamily="34" charset="0"/>
              </a:rPr>
              <a:t>now, Oh Lord, hear their threats, and give us, your servants, great boldness in preaching your word. </a:t>
            </a:r>
          </a:p>
        </p:txBody>
      </p:sp>
    </p:spTree>
    <p:extLst>
      <p:ext uri="{BB962C8B-B14F-4D97-AF65-F5344CB8AC3E}">
        <p14:creationId xmlns:p14="http://schemas.microsoft.com/office/powerpoint/2010/main" val="885505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2550" y="1346260"/>
            <a:ext cx="8682444" cy="4154984"/>
          </a:xfrm>
          <a:prstGeom prst="rect">
            <a:avLst/>
          </a:prstGeom>
          <a:ln w="63500">
            <a:solidFill>
              <a:schemeClr val="bg1"/>
            </a:solidFill>
          </a:ln>
        </p:spPr>
        <p:txBody>
          <a:bodyPr wrap="square">
            <a:spAutoFit/>
          </a:bodyPr>
          <a:lstStyle/>
          <a:p>
            <a:pPr algn="ctr"/>
            <a:r>
              <a:rPr lang="en-US" sz="4400" b="1" dirty="0">
                <a:effectLst>
                  <a:outerShdw blurRad="38100" dist="38100" dir="2700000" algn="tl">
                    <a:schemeClr val="bg1"/>
                  </a:outerShdw>
                </a:effectLst>
                <a:latin typeface="Arial Black" panose="020B0A04020102020204" pitchFamily="34" charset="0"/>
                <a:cs typeface="Arial" panose="020B0604020202020204" pitchFamily="34" charset="0"/>
              </a:rPr>
              <a:t>Acts </a:t>
            </a:r>
            <a:r>
              <a:rPr lang="en-US" sz="4400" b="1" dirty="0" smtClean="0">
                <a:effectLst>
                  <a:outerShdw blurRad="38100" dist="38100" dir="2700000" algn="tl">
                    <a:schemeClr val="bg1"/>
                  </a:outerShdw>
                </a:effectLst>
                <a:latin typeface="Arial Black" panose="020B0A04020102020204" pitchFamily="34" charset="0"/>
                <a:cs typeface="Arial" panose="020B0604020202020204" pitchFamily="34" charset="0"/>
              </a:rPr>
              <a:t>4:29-31</a:t>
            </a:r>
          </a:p>
          <a:p>
            <a:pPr algn="just"/>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30</a:t>
            </a:r>
            <a:r>
              <a:rPr lang="en-US" sz="4400" b="1" dirty="0">
                <a:effectLst>
                  <a:outerShdw blurRad="38100" dist="38100" dir="2700000" algn="tl">
                    <a:schemeClr val="bg1"/>
                  </a:outerShdw>
                </a:effectLst>
                <a:latin typeface="Arial" panose="020B0604020202020204" pitchFamily="34" charset="0"/>
                <a:cs typeface="Arial" panose="020B0604020202020204" pitchFamily="34" charset="0"/>
              </a:rPr>
              <a:t> Stretch out your hand with healing power; may miraculous signs and wonders be done through the name of your holy servant Jesus</a:t>
            </a:r>
            <a:r>
              <a:rPr lang="en-US" sz="4400" b="1" dirty="0" smtClean="0">
                <a:effectLst>
                  <a:outerShdw blurRad="38100" dist="38100" dir="2700000" algn="tl">
                    <a:schemeClr val="bg1"/>
                  </a:outerShdw>
                </a:effectLst>
                <a:latin typeface="Arial" panose="020B0604020202020204" pitchFamily="34" charset="0"/>
                <a:cs typeface="Arial" panose="020B0604020202020204" pitchFamily="34" charset="0"/>
              </a:rPr>
              <a:t>.”</a:t>
            </a:r>
            <a:endParaRPr lang="en-US" sz="4400" b="1" dirty="0">
              <a:effectLst>
                <a:outerShdw blurRad="38100" dist="38100" dir="2700000" algn="tl">
                  <a:schemeClr val="bg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392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203</Words>
  <Application>Microsoft Office PowerPoint</Application>
  <PresentationFormat>On-screen Show (4:3)</PresentationFormat>
  <Paragraphs>24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Bridge</dc:creator>
  <cp:lastModifiedBy>Jason Bridge</cp:lastModifiedBy>
  <cp:revision>17</cp:revision>
  <dcterms:created xsi:type="dcterms:W3CDTF">2021-01-16T19:42:24Z</dcterms:created>
  <dcterms:modified xsi:type="dcterms:W3CDTF">2021-01-16T22:29:06Z</dcterms:modified>
</cp:coreProperties>
</file>